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3" r:id="rId7"/>
    <p:sldId id="270" r:id="rId8"/>
    <p:sldId id="275" r:id="rId9"/>
    <p:sldId id="276" r:id="rId10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9DF9"/>
    <a:srgbClr val="FF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9" autoAdjust="0"/>
    <p:restoredTop sz="94660"/>
  </p:normalViewPr>
  <p:slideViewPr>
    <p:cSldViewPr>
      <p:cViewPr>
        <p:scale>
          <a:sx n="84" d="100"/>
          <a:sy n="84" d="100"/>
        </p:scale>
        <p:origin x="-47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70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423025" y="8743950"/>
            <a:ext cx="371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572B9A2-A948-4A3B-A78C-22819C6B8F57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63049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082054-1688-4427-A2E9-93F6DB48C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C59C-E49D-4325-BEDA-D4E3BFF680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AE51BEC-50A8-4C6B-8185-FEC0BEF5E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DCF4-648C-490D-81D8-C07C9A49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26556110-D209-4E17-84E1-15539800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C6BAC0-9A01-4F37-A09E-18FFF5003E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577C0-D980-4DF6-8490-AD76FAD821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B496705-5321-4CF9-9E0B-590E1F134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EB57D9B2-17F8-433F-8A90-31A6DE8D35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AA8DE8-7343-4778-B361-2745F45AE8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4C68B29-0EBE-40DD-98AC-9D2820E4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9D7F585-5FD3-484D-80F6-095F0D9720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C2552C-56CB-49EB-8DA9-90EAE9812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lEc-Rsv9pMc&amp;safety_mode=true&amp;persist_safety_mod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ne.co/v/MQFhz5AOMZ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quitstart/id494552000?mt=8" TargetMode="External"/><Relationship Id="rId2" Type="http://schemas.openxmlformats.org/officeDocument/2006/relationships/hyperlink" Target="http://teen.smokefree.gov/smokefreeTX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healthline.com/health-slideshow/quit-smoking-timeline" TargetMode="External"/><Relationship Id="rId4" Type="http://schemas.openxmlformats.org/officeDocument/2006/relationships/hyperlink" Target="https://livehelp.cancer.gov/app/chat/chat_laun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90488" tIns="44450" rIns="90488" bIns="44450"/>
          <a:lstStyle/>
          <a:p>
            <a:pPr algn="ctr" eaLnBrk="1" hangingPunct="1"/>
            <a:r>
              <a:rPr lang="en-US" altLang="en-US" dirty="0" smtClean="0"/>
              <a:t>TOBACCO</a:t>
            </a:r>
            <a:endParaRPr lang="en-US" altLang="en-US" b="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045065" cy="33313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927" y="2971800"/>
            <a:ext cx="5100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Don’t be a Butthead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/>
            <a:r>
              <a:rPr lang="en-US" altLang="en-US" smtClean="0"/>
              <a:t>Tobacco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5181600" cy="49530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/>
            <a:r>
              <a:rPr lang="en-US" altLang="en-US" sz="2000" dirty="0" smtClean="0"/>
              <a:t>Contains </a:t>
            </a:r>
            <a:r>
              <a:rPr lang="en-US" altLang="en-US" sz="2000" b="1" dirty="0" smtClean="0"/>
              <a:t>NICOTINE</a:t>
            </a:r>
            <a:r>
              <a:rPr lang="en-US" altLang="en-US" sz="2000" dirty="0" smtClean="0"/>
              <a:t> -- the addictive drug in tobacco; triggers the release of stress hormones.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b="1" dirty="0" smtClean="0"/>
              <a:t>Nicotine</a:t>
            </a:r>
            <a:r>
              <a:rPr lang="en-US" altLang="en-US" sz="2000" dirty="0" smtClean="0"/>
              <a:t> is classified as a </a:t>
            </a:r>
            <a:r>
              <a:rPr lang="en-US" altLang="en-US" sz="2000" b="1" dirty="0" smtClean="0"/>
              <a:t>Stimulant </a:t>
            </a:r>
            <a:r>
              <a:rPr lang="en-US" altLang="en-US" sz="2000" dirty="0" smtClean="0"/>
              <a:t>-- a drug that increases the action of the CNS, the heart, and other organs.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Tobacco contains about 69-70 known carcinogens (CDC.gov </a:t>
            </a:r>
            <a:r>
              <a:rPr lang="en-US" altLang="en-US" sz="2000" dirty="0" smtClean="0">
                <a:solidFill>
                  <a:srgbClr val="FF0000"/>
                </a:solidFill>
              </a:rPr>
              <a:t>2011)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Tobacco has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highest amount of individuals that die every day in the U.S. </a:t>
            </a:r>
          </a:p>
          <a:p>
            <a:pPr marL="0" indent="0" eaLnBrk="1" hangingPunct="1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Tobacco companies </a:t>
            </a:r>
            <a:r>
              <a:rPr lang="en-US" altLang="en-US" sz="2000" dirty="0" smtClean="0">
                <a:solidFill>
                  <a:srgbClr val="FF0000"/>
                </a:solidFill>
              </a:rPr>
              <a:t>“Big Tobacco”  targets today’s youth to make up for tobacco related deaths (all about the $).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24000"/>
            <a:ext cx="32766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/>
            <a:r>
              <a:rPr lang="en-US" altLang="en-US" smtClean="0"/>
              <a:t>Cigarettes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72403"/>
            <a:ext cx="7772400" cy="1804197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altLang="en-US" sz="2000" dirty="0" smtClean="0"/>
              <a:t>Contain over 7,000 chemicals in a puff of smoke (</a:t>
            </a:r>
            <a:r>
              <a:rPr lang="en-US" altLang="en-US" sz="2000" smtClean="0"/>
              <a:t>CDC.gov </a:t>
            </a:r>
            <a:r>
              <a:rPr lang="en-US" altLang="en-US" sz="2000" smtClean="0"/>
              <a:t>2011)!!!!!!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Include </a:t>
            </a:r>
            <a:r>
              <a:rPr lang="en-US" altLang="en-US" sz="2000" b="1" dirty="0" smtClean="0"/>
              <a:t>carcinogens - cancer causing agents</a:t>
            </a:r>
            <a:endParaRPr lang="en-US" altLang="en-US" sz="2000" dirty="0" smtClean="0"/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Tar</a:t>
            </a:r>
            <a:r>
              <a:rPr lang="en-US" altLang="en-US" sz="2000" dirty="0" smtClean="0">
                <a:solidFill>
                  <a:srgbClr val="FF0000"/>
                </a:solidFill>
              </a:rPr>
              <a:t>- is the main cancer causing agent in tobacco.  </a:t>
            </a:r>
          </a:p>
          <a:p>
            <a:pPr eaLnBrk="1" hangingPunct="1"/>
            <a:r>
              <a:rPr lang="en-US" altLang="en-US" sz="2000" dirty="0" smtClean="0"/>
              <a:t>Also has arsenic, butane, and acetone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562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en-US" dirty="0" smtClean="0"/>
              <a:t>Short Term Effects of Smoking on Body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4191000" cy="50292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US" altLang="en-US" sz="2800" dirty="0" smtClean="0">
                <a:solidFill>
                  <a:srgbClr val="7030A0"/>
                </a:solidFill>
              </a:rPr>
              <a:t>Mouth</a:t>
            </a:r>
            <a:r>
              <a:rPr lang="en-US" altLang="en-US" sz="2800" dirty="0" smtClean="0"/>
              <a:t> -- bad breath, yellow teeth </a:t>
            </a:r>
          </a:p>
          <a:p>
            <a:pPr eaLnBrk="1" hangingPunct="1"/>
            <a:r>
              <a:rPr lang="en-US" altLang="en-US" sz="2800" dirty="0" smtClean="0">
                <a:solidFill>
                  <a:srgbClr val="00B0F0"/>
                </a:solidFill>
              </a:rPr>
              <a:t>Senses</a:t>
            </a:r>
            <a:r>
              <a:rPr lang="en-US" altLang="en-US" sz="2800" dirty="0" smtClean="0"/>
              <a:t> – dulls the ability to </a:t>
            </a:r>
            <a:r>
              <a:rPr lang="en-US" altLang="en-US" sz="2800" u="sng" dirty="0" smtClean="0"/>
              <a:t>smell</a:t>
            </a:r>
            <a:r>
              <a:rPr lang="en-US" altLang="en-US" sz="2800" dirty="0" smtClean="0"/>
              <a:t> &amp; </a:t>
            </a:r>
            <a:r>
              <a:rPr lang="en-US" altLang="en-US" sz="2800" u="sng" dirty="0" smtClean="0"/>
              <a:t>taste</a:t>
            </a:r>
            <a:r>
              <a:rPr lang="en-US" altLang="en-US" sz="2800" dirty="0" smtClean="0"/>
              <a:t> normally* 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Lungs</a:t>
            </a:r>
            <a:r>
              <a:rPr lang="en-US" altLang="en-US" sz="2800" dirty="0" smtClean="0"/>
              <a:t> – reduces lung capacity; efficiency of lungs decrease.  </a:t>
            </a:r>
          </a:p>
          <a:p>
            <a:pPr eaLnBrk="1" hangingPunct="1"/>
            <a:r>
              <a:rPr lang="en-US" altLang="en-US" sz="2800" dirty="0" smtClean="0">
                <a:solidFill>
                  <a:srgbClr val="00B050"/>
                </a:solidFill>
              </a:rPr>
              <a:t>Reduces stamina* </a:t>
            </a:r>
          </a:p>
          <a:p>
            <a:pPr eaLnBrk="1" hangingPunct="1"/>
            <a:r>
              <a:rPr lang="en-US" altLang="en-US" sz="2800" dirty="0" smtClean="0">
                <a:solidFill>
                  <a:srgbClr val="0070C0"/>
                </a:solidFill>
              </a:rPr>
              <a:t>Shortness of breath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</a:rPr>
              <a:t>Fingers</a:t>
            </a:r>
            <a:r>
              <a:rPr lang="en-US" altLang="en-US" sz="2800" dirty="0" smtClean="0"/>
              <a:t> -- yellow stains and fingers smell.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Wrinkles skin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9161"/>
            <a:ext cx="4267200" cy="480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Effects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eaLnBrk="1" hangingPunct="1"/>
            <a:r>
              <a:rPr lang="en-US" altLang="en-US" sz="2800" b="1" u="sng" dirty="0" smtClean="0"/>
              <a:t>Cardiovascular</a:t>
            </a:r>
            <a:r>
              <a:rPr lang="en-US" altLang="en-US" sz="2800" dirty="0" smtClean="0"/>
              <a:t> -- Nicotine causes blood vessels to constrict, forcing the heart to pump faster and increase blood pressure.  Greater chance of stroke and cardiovascular disease.</a:t>
            </a:r>
          </a:p>
          <a:p>
            <a:pPr eaLnBrk="1" hangingPunct="1"/>
            <a:r>
              <a:rPr lang="en-US" altLang="en-US" sz="2800" dirty="0" smtClean="0">
                <a:hlinkClick r:id="rId2"/>
              </a:rPr>
              <a:t>WARNING- This is really gross</a:t>
            </a: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b="1" u="sng" dirty="0" smtClean="0"/>
              <a:t>Carbon Monoxide </a:t>
            </a:r>
            <a:r>
              <a:rPr lang="en-US" altLang="en-US" sz="2800" dirty="0" smtClean="0"/>
              <a:t>-- poisonous gas when tobacco burns that cause oxygen transportation to be less efficient.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4036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88850"/>
            <a:ext cx="4191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en-US" smtClean="0"/>
              <a:t>Leading causes of death from Cigarettes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4800600" cy="44196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Cancer</a:t>
            </a:r>
          </a:p>
          <a:p>
            <a:pPr lvl="1" eaLnBrk="1" hangingPunct="1"/>
            <a:r>
              <a:rPr lang="en-US" altLang="en-US" dirty="0" smtClean="0"/>
              <a:t>#1 cause of lung cancer</a:t>
            </a:r>
          </a:p>
          <a:p>
            <a:pPr lvl="1" eaLnBrk="1" hangingPunct="1"/>
            <a:r>
              <a:rPr lang="en-US" altLang="en-US" dirty="0" smtClean="0"/>
              <a:t>Accounts for 80% of all lung cancer deaths.</a:t>
            </a:r>
          </a:p>
          <a:p>
            <a:pPr eaLnBrk="1" hangingPunct="1"/>
            <a:r>
              <a:rPr lang="en-US" altLang="en-US" dirty="0" smtClean="0"/>
              <a:t>Heart disease</a:t>
            </a:r>
          </a:p>
          <a:p>
            <a:pPr lvl="1" eaLnBrk="1" hangingPunct="1"/>
            <a:r>
              <a:rPr lang="en-US" altLang="en-US" dirty="0" smtClean="0"/>
              <a:t>Smoking accounts for 1/3 of all deaths.</a:t>
            </a:r>
          </a:p>
          <a:p>
            <a:pPr lvl="1" eaLnBrk="1" hangingPunct="1"/>
            <a:r>
              <a:rPr lang="en-US" altLang="en-US" dirty="0" smtClean="0"/>
              <a:t>Heart disease is the United States #1 killer.</a:t>
            </a:r>
          </a:p>
          <a:p>
            <a:pPr lvl="1" eaLnBrk="1" hangingPunct="1"/>
            <a:r>
              <a:rPr lang="en-US" altLang="en-US" dirty="0" smtClean="0">
                <a:hlinkClick r:id="rId2"/>
              </a:rPr>
              <a:t>Smoker's lung Vine</a:t>
            </a:r>
            <a:endParaRPr lang="en-US" altLang="en-US" dirty="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03" y="2286000"/>
            <a:ext cx="3810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 eaLnBrk="1" hangingPunct="1"/>
            <a:r>
              <a:rPr lang="en-US" altLang="en-US" dirty="0" smtClean="0"/>
              <a:t>Passive Smoking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5870448" cy="45720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/>
            <a:r>
              <a:rPr lang="en-US" altLang="en-US" sz="2400" b="1" u="sng" dirty="0" smtClean="0"/>
              <a:t>Mainstream</a:t>
            </a:r>
            <a:r>
              <a:rPr lang="en-US" altLang="en-US" sz="2400" dirty="0" smtClean="0"/>
              <a:t> -- The smoke that is exhaled by the smoker.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b="1" u="sng" dirty="0" err="1" smtClean="0"/>
              <a:t>Sidestream</a:t>
            </a:r>
            <a:r>
              <a:rPr lang="en-US" altLang="en-US" sz="2400" b="1" u="sng" dirty="0" smtClean="0"/>
              <a:t> Smoke </a:t>
            </a:r>
            <a:r>
              <a:rPr lang="en-US" altLang="en-US" sz="2400" dirty="0" smtClean="0"/>
              <a:t>-- smoke that enters the air from the burning tip of the cigarette. (Worst kind)</a:t>
            </a:r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r>
              <a:rPr lang="en-US" altLang="en-US" sz="2000" dirty="0" smtClean="0"/>
              <a:t>“</a:t>
            </a:r>
            <a:r>
              <a:rPr lang="en-US" altLang="en-US" sz="2000" b="1" u="sng" dirty="0" smtClean="0"/>
              <a:t>Second hand” Smoke</a:t>
            </a:r>
            <a:r>
              <a:rPr lang="en-US" altLang="en-US" sz="2000" dirty="0" smtClean="0"/>
              <a:t>--</a:t>
            </a:r>
            <a:r>
              <a:rPr lang="en-US" sz="2000" dirty="0"/>
              <a:t>made up of </a:t>
            </a:r>
            <a:r>
              <a:rPr lang="en-US" sz="2000" dirty="0" smtClean="0"/>
              <a:t>side stream </a:t>
            </a:r>
            <a:r>
              <a:rPr lang="en-US" sz="2000" dirty="0"/>
              <a:t>smoke and exhaled mainstream smoke, mixed with the surrounding air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b="1" u="sng" dirty="0" smtClean="0">
                <a:solidFill>
                  <a:srgbClr val="FF0000"/>
                </a:solidFill>
              </a:rPr>
              <a:t>"Third-hand“ or “Passive” Smoke </a:t>
            </a:r>
            <a:r>
              <a:rPr lang="en-US" altLang="en-US" sz="2000" dirty="0" smtClean="0"/>
              <a:t>--cigarette byproducts that cling to smokers' hair and clothing as well as to household fabrics, carpets and surfaces — even after secondhand smoke has cleared. </a:t>
            </a:r>
            <a:r>
              <a:rPr lang="en-US" altLang="en-US" sz="2000" dirty="0" smtClean="0">
                <a:solidFill>
                  <a:srgbClr val="00B050"/>
                </a:solidFill>
              </a:rPr>
              <a:t>Involuntarily inhaling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20" y="1567441"/>
            <a:ext cx="2852329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723" y="228599"/>
            <a:ext cx="7010400" cy="838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Smokeless Tobacco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733800" cy="426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/>
              <a:t>Greater risk of mouth or lung cancer than smoking.</a:t>
            </a:r>
          </a:p>
          <a:p>
            <a:pPr eaLnBrk="1" hangingPunct="1"/>
            <a:r>
              <a:rPr lang="en-US" altLang="en-US" sz="2000" b="1" u="sng" dirty="0" smtClean="0"/>
              <a:t>Leukoplakia</a:t>
            </a:r>
            <a:r>
              <a:rPr lang="en-US" altLang="en-US" sz="2000" dirty="0" smtClean="0"/>
              <a:t> -- thickened, white, leathery appearing spots inside mouth.</a:t>
            </a:r>
          </a:p>
          <a:p>
            <a:pPr lvl="1"/>
            <a:r>
              <a:rPr lang="en-US" altLang="en-US" sz="2000" dirty="0" smtClean="0"/>
              <a:t>Tongue, cheeks, gums, throat </a:t>
            </a:r>
          </a:p>
          <a:p>
            <a:pPr eaLnBrk="1" hangingPunct="1"/>
            <a:r>
              <a:rPr lang="en-US" altLang="en-US" sz="2000" dirty="0" smtClean="0"/>
              <a:t> Can develop into cancer.</a:t>
            </a:r>
          </a:p>
          <a:p>
            <a:pPr eaLnBrk="1" hangingPunct="1"/>
            <a:r>
              <a:rPr lang="en-US" altLang="en-US" sz="2000" dirty="0" smtClean="0"/>
              <a:t>**On the Test!!**</a:t>
            </a:r>
          </a:p>
          <a:p>
            <a:pPr eaLnBrk="1" hangingPunct="1"/>
            <a:r>
              <a:rPr lang="en-US" altLang="en-US" sz="2000" dirty="0" smtClean="0"/>
              <a:t>WARNING- Gross pictures ahead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380333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23" y="4191000"/>
            <a:ext cx="3133725" cy="236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ular Callout 6"/>
          <p:cNvSpPr/>
          <p:nvPr/>
        </p:nvSpPr>
        <p:spPr>
          <a:xfrm>
            <a:off x="6553200" y="380998"/>
            <a:ext cx="2354148" cy="838201"/>
          </a:xfrm>
          <a:prstGeom prst="wedgeRoundRectCallout">
            <a:avLst>
              <a:gd name="adj1" fmla="val -66067"/>
              <a:gd name="adj2" fmla="val 139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38719" y="304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What are some smokeless tobacco products?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519363" cy="189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Quitting &amp; Ways to Start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4495800" cy="4572000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en-US" dirty="0" smtClean="0"/>
              <a:t>Remind yourself of the benefits </a:t>
            </a:r>
          </a:p>
          <a:p>
            <a:pPr lvl="1"/>
            <a:r>
              <a:rPr lang="en-US" altLang="en-US" dirty="0" smtClean="0"/>
              <a:t>Find ways to replace tobacco</a:t>
            </a:r>
          </a:p>
          <a:p>
            <a:pPr lvl="2"/>
            <a:r>
              <a:rPr lang="en-US" altLang="en-US" dirty="0" smtClean="0"/>
              <a:t>Gum, suckers, toothpicks, nicotine patches, etc.</a:t>
            </a:r>
          </a:p>
          <a:p>
            <a:pPr lvl="1"/>
            <a:r>
              <a:rPr lang="en-US" altLang="en-US" dirty="0" smtClean="0"/>
              <a:t>Seek Support</a:t>
            </a:r>
          </a:p>
          <a:p>
            <a:pPr lvl="2"/>
            <a:r>
              <a:rPr lang="en-US" altLang="en-US" dirty="0" err="1" smtClean="0">
                <a:hlinkClick r:id="rId2"/>
              </a:rPr>
              <a:t>SmokefreeTXT</a:t>
            </a:r>
            <a:endParaRPr lang="en-US" altLang="en-US" dirty="0" smtClean="0"/>
          </a:p>
          <a:p>
            <a:pPr lvl="2"/>
            <a:r>
              <a:rPr lang="en-US" altLang="en-US" dirty="0" err="1" smtClean="0">
                <a:hlinkClick r:id="rId3"/>
              </a:rPr>
              <a:t>QuitStartAPP</a:t>
            </a:r>
            <a:endParaRPr lang="en-US" altLang="en-US" dirty="0" smtClean="0"/>
          </a:p>
          <a:p>
            <a:pPr lvl="2"/>
            <a:r>
              <a:rPr lang="en-US" altLang="en-US" dirty="0" err="1" smtClean="0">
                <a:hlinkClick r:id="rId4"/>
              </a:rPr>
              <a:t>LiveHelpChat</a:t>
            </a:r>
            <a:endParaRPr lang="en-US" altLang="en-US" dirty="0" smtClean="0"/>
          </a:p>
          <a:p>
            <a:pPr lvl="1"/>
            <a:r>
              <a:rPr lang="en-US" altLang="en-US" dirty="0" smtClean="0">
                <a:hlinkClick r:id="rId5"/>
              </a:rPr>
              <a:t>Quit Smoking Timeline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It takes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10 years </a:t>
            </a:r>
            <a:r>
              <a:rPr lang="en-US" altLang="en-US" dirty="0" smtClean="0"/>
              <a:t>after quitting for a smoker’s risks of lung cancer to be the same as a non smoker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5715000" y="1676400"/>
            <a:ext cx="2133600" cy="990600"/>
          </a:xfrm>
          <a:prstGeom prst="wedgeRoundRectCallout">
            <a:avLst>
              <a:gd name="adj1" fmla="val -89324"/>
              <a:gd name="adj2" fmla="val -427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17562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What are some of the benefits of quitting?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993600" cy="2548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46296293</TotalTime>
  <Pages>19</Pages>
  <Words>494</Words>
  <Application>Microsoft Office PowerPoint</Application>
  <PresentationFormat>Letter Paper (8.5x11 in)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TOBACCO</vt:lpstr>
      <vt:lpstr>Tobacco</vt:lpstr>
      <vt:lpstr>Cigarettes</vt:lpstr>
      <vt:lpstr>Short Term Effects of Smoking on Body</vt:lpstr>
      <vt:lpstr>Effects (cont.)</vt:lpstr>
      <vt:lpstr>Leading causes of death from Cigarettes</vt:lpstr>
      <vt:lpstr>Passive Smoking</vt:lpstr>
      <vt:lpstr>Smokeless Tobacco</vt:lpstr>
      <vt:lpstr>Quitting &amp; Ways to Start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Tobacco Use</dc:title>
  <dc:creator>ISD 279</dc:creator>
  <cp:lastModifiedBy>user</cp:lastModifiedBy>
  <cp:revision>60</cp:revision>
  <cp:lastPrinted>2009-04-22T19:24:48Z</cp:lastPrinted>
  <dcterms:created xsi:type="dcterms:W3CDTF">1999-01-24T11:37:18Z</dcterms:created>
  <dcterms:modified xsi:type="dcterms:W3CDTF">2015-11-11T15:50:52Z</dcterms:modified>
</cp:coreProperties>
</file>